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337" r:id="rId5"/>
    <p:sldId id="344" r:id="rId6"/>
    <p:sldId id="345" r:id="rId7"/>
    <p:sldId id="356" r:id="rId8"/>
    <p:sldId id="347" r:id="rId9"/>
    <p:sldId id="346" r:id="rId10"/>
    <p:sldId id="352" r:id="rId11"/>
    <p:sldId id="353" r:id="rId12"/>
    <p:sldId id="349" r:id="rId13"/>
    <p:sldId id="354" r:id="rId14"/>
    <p:sldId id="350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853"/>
    <a:srgbClr val="22AAE3"/>
    <a:srgbClr val="D91C5C"/>
    <a:srgbClr val="59BA47"/>
    <a:srgbClr val="FDB524"/>
    <a:srgbClr val="424242"/>
    <a:srgbClr val="B9B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1962"/>
  </p:normalViewPr>
  <p:slideViewPr>
    <p:cSldViewPr snapToGrid="0">
      <p:cViewPr varScale="1">
        <p:scale>
          <a:sx n="62" d="100"/>
          <a:sy n="62" d="100"/>
        </p:scale>
        <p:origin x="121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Zoo%20Studies\Zoo%20Studies%20Complete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Learner Nature Connectedness Scores (Pre- Zoo Studies Course Vs Post-)</a:t>
            </a:r>
          </a:p>
        </c:rich>
      </c:tx>
      <c:layout>
        <c:manualLayout>
          <c:xMode val="edge"/>
          <c:yMode val="edge"/>
          <c:x val="0.10999245783932182"/>
          <c:y val="2.886783532150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Sheet1!$C$15</c:f>
              <c:strCache>
                <c:ptCount val="1"/>
                <c:pt idx="0">
                  <c:v>Pre-Attendance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Sheet1!$D$14:$E$14</c:f>
              <c:strCache>
                <c:ptCount val="2"/>
                <c:pt idx="0">
                  <c:v>Mean NCI Score</c:v>
                </c:pt>
                <c:pt idx="1">
                  <c:v>Mean INS Score</c:v>
                </c:pt>
              </c:strCache>
            </c:strRef>
          </c:cat>
          <c:val>
            <c:numRef>
              <c:f>Sheet1!$D$15:$E$15</c:f>
              <c:numCache>
                <c:formatCode>General</c:formatCode>
                <c:ptCount val="2"/>
                <c:pt idx="0">
                  <c:v>67.180000000000007</c:v>
                </c:pt>
                <c:pt idx="1">
                  <c:v>4.68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31-4106-9360-B4D273BD090B}"/>
            </c:ext>
          </c:extLst>
        </c:ser>
        <c:ser>
          <c:idx val="1"/>
          <c:order val="1"/>
          <c:tx>
            <c:strRef>
              <c:f>Sheet1!$C$16</c:f>
              <c:strCache>
                <c:ptCount val="1"/>
                <c:pt idx="0">
                  <c:v>Post-Attendance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Sheet1!$D$14:$E$14</c:f>
              <c:strCache>
                <c:ptCount val="2"/>
                <c:pt idx="0">
                  <c:v>Mean NCI Score</c:v>
                </c:pt>
                <c:pt idx="1">
                  <c:v>Mean INS Score</c:v>
                </c:pt>
              </c:strCache>
            </c:strRef>
          </c:cat>
          <c:val>
            <c:numRef>
              <c:f>Sheet1!$D$16:$E$16</c:f>
              <c:numCache>
                <c:formatCode>General</c:formatCode>
                <c:ptCount val="2"/>
                <c:pt idx="0">
                  <c:v>74.75</c:v>
                </c:pt>
                <c:pt idx="1">
                  <c:v>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31-4106-9360-B4D273BD0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689472"/>
        <c:axId val="2041686144"/>
      </c:barChart>
      <c:catAx>
        <c:axId val="204168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686144"/>
        <c:crosses val="autoZero"/>
        <c:auto val="1"/>
        <c:lblAlgn val="ctr"/>
        <c:lblOffset val="100"/>
        <c:noMultiLvlLbl val="0"/>
      </c:catAx>
      <c:valAx>
        <c:axId val="204168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168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17634-F9C4-B14B-9183-9010190E6B3B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2C1A3-4F54-5746-93F9-C403A93D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2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Main title slide</a:t>
            </a:r>
            <a:endParaRPr lang="en-GB" b="0" dirty="0"/>
          </a:p>
          <a:p>
            <a:endParaRPr lang="en-GB" b="0" dirty="0"/>
          </a:p>
          <a:p>
            <a:r>
              <a:rPr lang="en-GB" b="0" dirty="0"/>
              <a:t>To be used at the beginning of the presentation, and can be used as a header to break up sections if needed.</a:t>
            </a:r>
          </a:p>
          <a:p>
            <a:endParaRPr lang="en-GB" b="1" dirty="0"/>
          </a:p>
          <a:p>
            <a:r>
              <a:rPr lang="en-GB" dirty="0"/>
              <a:t>Feel free to swap the penguins for another animal or remove entirely! (animals can be found on slide 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Images with a title</a:t>
            </a:r>
          </a:p>
          <a:p>
            <a:endParaRPr lang="en-US" b="1" dirty="0"/>
          </a:p>
          <a:p>
            <a:r>
              <a:rPr lang="en-US" b="0" dirty="0"/>
              <a:t>Large images should be full screen with the overlay where possible, but if a title is needed, the image should keep within the borders of the logo, in the dimensions demonstrated above.</a:t>
            </a:r>
          </a:p>
          <a:p>
            <a:endParaRPr lang="en-US" b="0" dirty="0"/>
          </a:p>
          <a:p>
            <a:r>
              <a:rPr lang="en-US" b="0" dirty="0"/>
              <a:t>Can also add bubbles with keywords to this layout.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12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Full width image grid with a title</a:t>
            </a:r>
          </a:p>
          <a:p>
            <a:endParaRPr lang="en-US" b="1" dirty="0"/>
          </a:p>
          <a:p>
            <a:r>
              <a:rPr lang="en-US" b="0" dirty="0"/>
              <a:t>Sized as required.</a:t>
            </a:r>
          </a:p>
          <a:p>
            <a:endParaRPr lang="en-US" b="0" dirty="0"/>
          </a:p>
          <a:p>
            <a:r>
              <a:rPr lang="en-US" b="0" dirty="0"/>
              <a:t>Best not to use bubbles with an image grid as it can be quite visually busy anyway!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Bullet points</a:t>
            </a:r>
          </a:p>
          <a:p>
            <a:endParaRPr lang="en-GB" b="1" dirty="0"/>
          </a:p>
          <a:p>
            <a:r>
              <a:rPr lang="en-GB" b="0" dirty="0"/>
              <a:t>You can copy this text box to get the pawprint bullet points, </a:t>
            </a:r>
          </a:p>
          <a:p>
            <a:r>
              <a:rPr lang="en-GB" b="0" dirty="0"/>
              <a:t>or you can go to this image: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https://learning.rzss.org.uk/pluginfile.php/911/block_html/content/navyBullet.svg (right click to save as)</a:t>
            </a:r>
          </a:p>
          <a:p>
            <a:r>
              <a:rPr lang="en-GB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 to bullets, bullets and numbering, and picture….</a:t>
            </a: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25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Bubbles</a:t>
            </a:r>
          </a:p>
          <a:p>
            <a:endParaRPr lang="en-GB" b="1" dirty="0"/>
          </a:p>
          <a:p>
            <a:r>
              <a:rPr lang="en-GB" b="0" dirty="0"/>
              <a:t>INS = 10.9% Increase</a:t>
            </a:r>
          </a:p>
          <a:p>
            <a:r>
              <a:rPr lang="en-GB" b="0" dirty="0"/>
              <a:t>NCI = 11.3%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1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9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80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2C1A3-4F54-5746-93F9-C403A93D30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9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hyperlink" Target="https://www.highlandwildlifepark.org.uk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dinburghzoo.org.uk/" TargetMode="External"/><Relationship Id="rId5" Type="http://schemas.openxmlformats.org/officeDocument/2006/relationships/hyperlink" Target="https://www.rzss.org.uk/conservation/" TargetMode="External"/><Relationship Id="rId4" Type="http://schemas.openxmlformats.org/officeDocument/2006/relationships/hyperlink" Target="https://www.rzss.org.uk/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RZSSlearning" TargetMode="External"/><Relationship Id="rId3" Type="http://schemas.openxmlformats.org/officeDocument/2006/relationships/image" Target="../media/image12.svg"/><Relationship Id="rId7" Type="http://schemas.openxmlformats.org/officeDocument/2006/relationships/hyperlink" Target="http://facebook.com/RZSSLearning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learning.rzss.org.uk/" TargetMode="External"/><Relationship Id="rId5" Type="http://schemas.openxmlformats.org/officeDocument/2006/relationships/hyperlink" Target="https://learning.rzss.org.uk/" TargetMode="External"/><Relationship Id="rId4" Type="http://schemas.openxmlformats.org/officeDocument/2006/relationships/hyperlink" Target="mailto:education@rzss.org.uk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6F9229-530A-7244-8D87-56477B2C7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546" b="3207"/>
          <a:stretch/>
        </p:blipFill>
        <p:spPr>
          <a:xfrm>
            <a:off x="0" y="0"/>
            <a:ext cx="12192000" cy="5983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CC2CB7-BF3C-004B-BA11-8B09E3294D43}"/>
              </a:ext>
            </a:extLst>
          </p:cNvPr>
          <p:cNvSpPr/>
          <p:nvPr userDrawn="1"/>
        </p:nvSpPr>
        <p:spPr>
          <a:xfrm>
            <a:off x="0" y="5557237"/>
            <a:ext cx="12192000" cy="1292087"/>
          </a:xfrm>
          <a:prstGeom prst="rect">
            <a:avLst/>
          </a:prstGeom>
          <a:solidFill>
            <a:srgbClr val="023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D3C42-727C-0D48-873D-12FB252F26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08174" y="5225232"/>
            <a:ext cx="3975652" cy="66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8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CBA45F-EA57-0140-8158-3993C576B140}"/>
              </a:ext>
            </a:extLst>
          </p:cNvPr>
          <p:cNvSpPr/>
          <p:nvPr userDrawn="1"/>
        </p:nvSpPr>
        <p:spPr>
          <a:xfrm>
            <a:off x="0" y="0"/>
            <a:ext cx="12192000" cy="6856397"/>
          </a:xfrm>
          <a:prstGeom prst="rect">
            <a:avLst/>
          </a:prstGeom>
          <a:solidFill>
            <a:srgbClr val="023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D66CE-C15A-FB4C-9F7E-F338E34D6A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6194" y="4527463"/>
            <a:ext cx="7059612" cy="657995"/>
          </a:xfrm>
        </p:spPr>
        <p:txBody>
          <a:bodyPr>
            <a:noAutofit/>
          </a:bodyPr>
          <a:lstStyle>
            <a:lvl1pPr algn="ctr"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Slide Title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41AEF18-8C2A-804A-A3B0-2D0CA0AFA1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66194" y="5231190"/>
            <a:ext cx="7059612" cy="657995"/>
          </a:xfrm>
        </p:spPr>
        <p:txBody>
          <a:bodyPr>
            <a:noAutofit/>
          </a:bodyPr>
          <a:lstStyle>
            <a:lvl1pPr algn="ctr">
              <a:defRPr sz="2800" b="0">
                <a:solidFill>
                  <a:srgbClr val="59BA47"/>
                </a:solidFill>
                <a:latin typeface="+mj-lt"/>
              </a:defRPr>
            </a:lvl1pPr>
          </a:lstStyle>
          <a:p>
            <a:pPr lvl="0"/>
            <a:r>
              <a:rPr lang="en-GB"/>
              <a:t>Subtitle if Required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4E18DE-99BE-8E40-8C22-5FE61836A1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1816" y="2152891"/>
            <a:ext cx="2968368" cy="204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9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DD4B-D1A9-B14A-BBB0-01FA0417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612" y="821802"/>
            <a:ext cx="8025113" cy="65975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59BA47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34B8B-43CC-E44C-9D89-01603ACAF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C8A8-965E-4845-88A2-4A1834BF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612" y="821802"/>
            <a:ext cx="8025112" cy="659757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rgbClr val="59BA47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2CD20-61BA-2644-AF2B-76AF4CB5C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3332" y="2025569"/>
            <a:ext cx="5987967" cy="3669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DA39A-20E2-8D41-A32D-EAA3D19A4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2274" y="2025569"/>
            <a:ext cx="3799751" cy="41437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42424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0CA5C7-7183-C048-9816-1AED10FEA0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3513" y="5834063"/>
            <a:ext cx="5988050" cy="334962"/>
          </a:xfrm>
        </p:spPr>
        <p:txBody>
          <a:bodyPr anchor="ctr">
            <a:noAutofit/>
          </a:bodyPr>
          <a:lstStyle>
            <a:lvl1pPr>
              <a:defRPr sz="1600">
                <a:solidFill>
                  <a:srgbClr val="424242"/>
                </a:solidFill>
              </a:defRPr>
            </a:lvl1pPr>
          </a:lstStyle>
          <a:p>
            <a:pPr lvl="0"/>
            <a:r>
              <a:rPr lang="en-GB"/>
              <a:t>Caption/credits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8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373C3D8-4E3C-5644-93A8-89BAA0E8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94"/>
          <a:stretch/>
        </p:blipFill>
        <p:spPr>
          <a:xfrm>
            <a:off x="0" y="-1"/>
            <a:ext cx="12192000" cy="6707525"/>
          </a:xfrm>
          <a:prstGeom prst="rect">
            <a:avLst/>
          </a:prstGeom>
        </p:spPr>
      </p:pic>
      <p:sp>
        <p:nvSpPr>
          <p:cNvPr id="8" name="Rectangle 7">
            <a:hlinkClick r:id="rId4"/>
            <a:extLst>
              <a:ext uri="{FF2B5EF4-FFF2-40B4-BE49-F238E27FC236}">
                <a16:creationId xmlns:a16="http://schemas.microsoft.com/office/drawing/2014/main" id="{01E1480D-1879-8243-B6A4-E13A72A6528E}"/>
              </a:ext>
            </a:extLst>
          </p:cNvPr>
          <p:cNvSpPr/>
          <p:nvPr userDrawn="1"/>
        </p:nvSpPr>
        <p:spPr>
          <a:xfrm>
            <a:off x="4710896" y="2152891"/>
            <a:ext cx="2662177" cy="1053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17B4364E-94CA-2946-B20A-293A481ED954}"/>
              </a:ext>
            </a:extLst>
          </p:cNvPr>
          <p:cNvSpPr/>
          <p:nvPr userDrawn="1"/>
        </p:nvSpPr>
        <p:spPr>
          <a:xfrm>
            <a:off x="4919241" y="3646025"/>
            <a:ext cx="740780" cy="740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/>
            <a:extLst>
              <a:ext uri="{FF2B5EF4-FFF2-40B4-BE49-F238E27FC236}">
                <a16:creationId xmlns:a16="http://schemas.microsoft.com/office/drawing/2014/main" id="{8A818373-3E81-B14A-8DC5-C792DE3F1D76}"/>
              </a:ext>
            </a:extLst>
          </p:cNvPr>
          <p:cNvSpPr/>
          <p:nvPr userDrawn="1"/>
        </p:nvSpPr>
        <p:spPr>
          <a:xfrm>
            <a:off x="5748760" y="3646025"/>
            <a:ext cx="740780" cy="740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/>
            <a:extLst>
              <a:ext uri="{FF2B5EF4-FFF2-40B4-BE49-F238E27FC236}">
                <a16:creationId xmlns:a16="http://schemas.microsoft.com/office/drawing/2014/main" id="{53C979CD-5D2B-5847-8B63-FF88918A1DD4}"/>
              </a:ext>
            </a:extLst>
          </p:cNvPr>
          <p:cNvSpPr/>
          <p:nvPr userDrawn="1"/>
        </p:nvSpPr>
        <p:spPr>
          <a:xfrm>
            <a:off x="6601429" y="3646025"/>
            <a:ext cx="740780" cy="740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BAE1B-472D-8A4D-AB7E-B98A81725B04}"/>
              </a:ext>
            </a:extLst>
          </p:cNvPr>
          <p:cNvSpPr/>
          <p:nvPr userDrawn="1"/>
        </p:nvSpPr>
        <p:spPr>
          <a:xfrm>
            <a:off x="0" y="5557237"/>
            <a:ext cx="12192000" cy="1292087"/>
          </a:xfrm>
          <a:prstGeom prst="rect">
            <a:avLst/>
          </a:prstGeom>
          <a:solidFill>
            <a:srgbClr val="023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F6A52C2-D65E-AB40-9F2C-1E6B96D35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C86B9531-6D57-A342-8756-52A48925FBF0}"/>
              </a:ext>
            </a:extLst>
          </p:cNvPr>
          <p:cNvSpPr txBox="1"/>
          <p:nvPr userDrawn="1"/>
        </p:nvSpPr>
        <p:spPr>
          <a:xfrm>
            <a:off x="5404104" y="3602736"/>
            <a:ext cx="171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none" dirty="0" err="1">
                <a:solidFill>
                  <a:schemeClr val="bg1"/>
                </a:solidFill>
              </a:rPr>
              <a:t>education@rzss.org.uk</a:t>
            </a:r>
            <a:endParaRPr lang="en-US" sz="1300" u="none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CC632650-29B4-B647-A5CF-563739B53178}"/>
              </a:ext>
            </a:extLst>
          </p:cNvPr>
          <p:cNvSpPr txBox="1"/>
          <p:nvPr userDrawn="1"/>
        </p:nvSpPr>
        <p:spPr>
          <a:xfrm>
            <a:off x="5404104" y="3983736"/>
            <a:ext cx="171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none" err="1">
                <a:solidFill>
                  <a:schemeClr val="bg1"/>
                </a:solidFill>
              </a:rPr>
              <a:t>learning.rzss.org.uk</a:t>
            </a:r>
            <a:endParaRPr lang="en-US" sz="1300" u="none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B25DD-A440-B645-968F-624B251591A3}"/>
              </a:ext>
            </a:extLst>
          </p:cNvPr>
          <p:cNvSpPr txBox="1"/>
          <p:nvPr userDrawn="1"/>
        </p:nvSpPr>
        <p:spPr>
          <a:xfrm>
            <a:off x="5404104" y="4328160"/>
            <a:ext cx="171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none">
                <a:solidFill>
                  <a:schemeClr val="bg1"/>
                </a:solidFill>
              </a:rPr>
              <a:t>@</a:t>
            </a:r>
            <a:r>
              <a:rPr lang="en-US" sz="1300" u="none" err="1">
                <a:solidFill>
                  <a:schemeClr val="bg1"/>
                </a:solidFill>
              </a:rPr>
              <a:t>RZSSlearning</a:t>
            </a:r>
            <a:endParaRPr lang="en-US" sz="1300" u="none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50D45-266C-DB44-8675-BF50E7417246}"/>
              </a:ext>
            </a:extLst>
          </p:cNvPr>
          <p:cNvSpPr txBox="1"/>
          <p:nvPr userDrawn="1"/>
        </p:nvSpPr>
        <p:spPr>
          <a:xfrm>
            <a:off x="5404104" y="4721462"/>
            <a:ext cx="171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chemeClr val="bg1"/>
                </a:solidFill>
              </a:rPr>
              <a:t>@</a:t>
            </a:r>
            <a:r>
              <a:rPr lang="en-US" sz="1300" err="1">
                <a:solidFill>
                  <a:schemeClr val="bg1"/>
                </a:solidFill>
              </a:rPr>
              <a:t>RZSSlearning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639C60C8-4A27-0C4D-8C79-311F9E409BD4}"/>
              </a:ext>
            </a:extLst>
          </p:cNvPr>
          <p:cNvSpPr/>
          <p:nvPr userDrawn="1"/>
        </p:nvSpPr>
        <p:spPr>
          <a:xfrm>
            <a:off x="5107259" y="3983736"/>
            <a:ext cx="1993615" cy="29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/>
            <a:extLst>
              <a:ext uri="{FF2B5EF4-FFF2-40B4-BE49-F238E27FC236}">
                <a16:creationId xmlns:a16="http://schemas.microsoft.com/office/drawing/2014/main" id="{8918DDBC-89CC-F049-A062-CEBE46993305}"/>
              </a:ext>
            </a:extLst>
          </p:cNvPr>
          <p:cNvSpPr/>
          <p:nvPr userDrawn="1"/>
        </p:nvSpPr>
        <p:spPr>
          <a:xfrm>
            <a:off x="5107258" y="4352599"/>
            <a:ext cx="1993615" cy="29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8"/>
            <a:extLst>
              <a:ext uri="{FF2B5EF4-FFF2-40B4-BE49-F238E27FC236}">
                <a16:creationId xmlns:a16="http://schemas.microsoft.com/office/drawing/2014/main" id="{12C602A6-1622-9340-82CB-EF30AA37C04E}"/>
              </a:ext>
            </a:extLst>
          </p:cNvPr>
          <p:cNvSpPr/>
          <p:nvPr userDrawn="1"/>
        </p:nvSpPr>
        <p:spPr>
          <a:xfrm>
            <a:off x="5107258" y="4721462"/>
            <a:ext cx="1993615" cy="29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5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FBC1ADE-AB97-9840-9862-FC87EFFC44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84472-2F93-954A-BBF9-36A217AB6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847" y="2025570"/>
            <a:ext cx="10235879" cy="414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65" r:id="rId4"/>
    <p:sldLayoutId id="2147483651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2424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800" kern="1200">
          <a:solidFill>
            <a:srgbClr val="42424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800" kern="1200">
          <a:solidFill>
            <a:srgbClr val="42424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800" kern="1200">
          <a:solidFill>
            <a:srgbClr val="42424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800" kern="1200">
          <a:solidFill>
            <a:srgbClr val="42424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6C6B33-31E0-3945-935B-C6B34A70E3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6194" y="4527463"/>
            <a:ext cx="7059612" cy="1510480"/>
          </a:xfrm>
        </p:spPr>
        <p:txBody>
          <a:bodyPr/>
          <a:lstStyle/>
          <a:p>
            <a:r>
              <a:rPr lang="en-GB" dirty="0"/>
              <a:t>RZSS Zoo Studies</a:t>
            </a:r>
          </a:p>
          <a:p>
            <a:r>
              <a:rPr lang="en-GB" sz="2800" dirty="0">
                <a:solidFill>
                  <a:srgbClr val="59BA47"/>
                </a:solidFill>
              </a:rPr>
              <a:t>Converting Onsite Learning </a:t>
            </a:r>
          </a:p>
          <a:p>
            <a:r>
              <a:rPr lang="en-GB" sz="2800" dirty="0">
                <a:solidFill>
                  <a:srgbClr val="59BA47"/>
                </a:solidFill>
              </a:rPr>
              <a:t>to Online Learning</a:t>
            </a:r>
            <a:endParaRPr lang="en-US" sz="2800" dirty="0">
              <a:solidFill>
                <a:srgbClr val="59BA47"/>
              </a:solidFill>
            </a:endParaRPr>
          </a:p>
        </p:txBody>
      </p:sp>
      <p:pic>
        <p:nvPicPr>
          <p:cNvPr id="5" name="Picture 4" descr="A bird standing in front of a penguin&#10;&#10;Description automatically generated">
            <a:extLst>
              <a:ext uri="{FF2B5EF4-FFF2-40B4-BE49-F238E27FC236}">
                <a16:creationId xmlns:a16="http://schemas.microsoft.com/office/drawing/2014/main" id="{6B6A91AB-9C6B-4334-B8FD-B2C368346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43"/>
          <a:stretch/>
        </p:blipFill>
        <p:spPr>
          <a:xfrm flipH="1">
            <a:off x="178051" y="4308529"/>
            <a:ext cx="3530880" cy="2549471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BFEAB15-387C-4C3A-A6B5-21F57F63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74" y="820057"/>
            <a:ext cx="2426776" cy="24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64109069-EE6C-494A-89E3-1134FB2E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84" y="820057"/>
            <a:ext cx="2426776" cy="24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233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E7E6B-40C9-41C9-93AB-2E81EA97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612" y="342831"/>
            <a:ext cx="8025113" cy="1203768"/>
          </a:xfrm>
        </p:spPr>
        <p:txBody>
          <a:bodyPr/>
          <a:lstStyle/>
          <a:p>
            <a:r>
              <a:rPr lang="en-GB" dirty="0"/>
              <a:t>Calculate Your Own</a:t>
            </a:r>
            <a:br>
              <a:rPr lang="en-GB" dirty="0"/>
            </a:br>
            <a:r>
              <a:rPr lang="en-GB" dirty="0"/>
              <a:t>Nature Connectedness Index (NCI)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D534C7B-AB38-438D-977C-030DB2C57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37694"/>
              </p:ext>
            </p:extLst>
          </p:nvPr>
        </p:nvGraphicFramePr>
        <p:xfrm>
          <a:off x="319314" y="1676120"/>
          <a:ext cx="11553371" cy="4602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4399">
                  <a:extLst>
                    <a:ext uri="{9D8B030D-6E8A-4147-A177-3AD203B41FA5}">
                      <a16:colId xmlns:a16="http://schemas.microsoft.com/office/drawing/2014/main" val="306873001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5818565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86638178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76342757"/>
                    </a:ext>
                  </a:extLst>
                </a:gridCol>
                <a:gridCol w="1001485">
                  <a:extLst>
                    <a:ext uri="{9D8B030D-6E8A-4147-A177-3AD203B41FA5}">
                      <a16:colId xmlns:a16="http://schemas.microsoft.com/office/drawing/2014/main" val="782631848"/>
                    </a:ext>
                  </a:extLst>
                </a:gridCol>
                <a:gridCol w="972457">
                  <a:extLst>
                    <a:ext uri="{9D8B030D-6E8A-4147-A177-3AD203B41FA5}">
                      <a16:colId xmlns:a16="http://schemas.microsoft.com/office/drawing/2014/main" val="4056508168"/>
                    </a:ext>
                  </a:extLst>
                </a:gridCol>
                <a:gridCol w="986972">
                  <a:extLst>
                    <a:ext uri="{9D8B030D-6E8A-4147-A177-3AD203B41FA5}">
                      <a16:colId xmlns:a16="http://schemas.microsoft.com/office/drawing/2014/main" val="2926118950"/>
                    </a:ext>
                  </a:extLst>
                </a:gridCol>
                <a:gridCol w="1055511">
                  <a:extLst>
                    <a:ext uri="{9D8B030D-6E8A-4147-A177-3AD203B41FA5}">
                      <a16:colId xmlns:a16="http://schemas.microsoft.com/office/drawing/2014/main" val="2397677660"/>
                    </a:ext>
                  </a:extLst>
                </a:gridCol>
                <a:gridCol w="1005518">
                  <a:extLst>
                    <a:ext uri="{9D8B030D-6E8A-4147-A177-3AD203B41FA5}">
                      <a16:colId xmlns:a16="http://schemas.microsoft.com/office/drawing/2014/main" val="2626107703"/>
                    </a:ext>
                  </a:extLst>
                </a:gridCol>
              </a:tblGrid>
              <a:tr h="44483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Question:</a:t>
                      </a: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+mj-lt"/>
                        </a:rPr>
                        <a:t>Response Scale Rating Statement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767855"/>
                  </a:ext>
                </a:extLst>
              </a:tr>
              <a:tr h="490509">
                <a:tc vMerge="1"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Question: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Completely 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Strongly 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Neither Agree nor 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Strongly 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Completely 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+mj-lt"/>
                        </a:rPr>
                        <a:t>Score</a:t>
                      </a:r>
                    </a:p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171247"/>
                  </a:ext>
                </a:extLst>
              </a:tr>
              <a:tr h="5165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always find beauty in nature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089024"/>
                  </a:ext>
                </a:extLst>
              </a:tr>
              <a:tr h="478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always treat nature with respect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817606"/>
                  </a:ext>
                </a:extLst>
              </a:tr>
              <a:tr h="4499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Being in nature makes me very happy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863727"/>
                  </a:ext>
                </a:extLst>
              </a:tr>
              <a:tr h="5456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Spending time in nature is very important to me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715002"/>
                  </a:ext>
                </a:extLst>
              </a:tr>
              <a:tr h="45583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find being in nature really amazing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05693"/>
                  </a:ext>
                </a:extLst>
              </a:tr>
              <a:tr h="478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feel part of nature</a:t>
                      </a:r>
                    </a:p>
                  </a:txBody>
                  <a:tcPr marL="9525" marR="9525" marT="9525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062543"/>
                  </a:ext>
                </a:extLst>
              </a:tr>
              <a:tr h="444835">
                <a:tc gridSpan="8">
                  <a:txBody>
                    <a:bodyPr/>
                    <a:lstStyle/>
                    <a:p>
                      <a:pPr algn="r"/>
                      <a:r>
                        <a:rPr lang="en-GB" sz="2200" dirty="0">
                          <a:latin typeface="+mj-lt"/>
                        </a:rPr>
                        <a:t>Total (Average = 61):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75616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7B91E4B9-9DF4-48F8-8FB9-B2B9E5D65482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91C8EC-2462-4F33-B05E-23EBE9BA50D5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0A202B-83FF-4E4F-B4CC-B0715A01539D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9431F-A7DA-45B0-858B-0DDEA6757F8D}"/>
              </a:ext>
            </a:extLst>
          </p:cNvPr>
          <p:cNvSpPr txBox="1"/>
          <p:nvPr/>
        </p:nvSpPr>
        <p:spPr>
          <a:xfrm>
            <a:off x="319314" y="637699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(Richardson, </a:t>
            </a:r>
            <a:r>
              <a:rPr lang="en-GB" sz="18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et al.</a:t>
            </a:r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 2019)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6057671"/>
      </p:ext>
    </p:extLst>
  </p:cSld>
  <p:clrMapOvr>
    <a:masterClrMapping/>
  </p:clrMapOvr>
  <p:transition spd="slow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6289-77AF-4F5A-A8A4-41E9FB327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612" y="821802"/>
            <a:ext cx="8025113" cy="876370"/>
          </a:xfrm>
        </p:spPr>
        <p:txBody>
          <a:bodyPr/>
          <a:lstStyle/>
          <a:p>
            <a:r>
              <a:rPr lang="en-GB" dirty="0"/>
              <a:t>Calculate Your Own</a:t>
            </a:r>
            <a:br>
              <a:rPr lang="en-GB" dirty="0"/>
            </a:br>
            <a:r>
              <a:rPr lang="en-GB" dirty="0"/>
              <a:t>Inclusion of Nature In Self (INS)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89595-5349-45DC-97C0-364C312107A5}"/>
              </a:ext>
            </a:extLst>
          </p:cNvPr>
          <p:cNvSpPr txBox="1"/>
          <p:nvPr/>
        </p:nvSpPr>
        <p:spPr>
          <a:xfrm>
            <a:off x="2336800" y="6295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Segoe UI Web (West European)"/>
              </a:rPr>
              <a:t>(Shultz, 2002. Source: Wikimedia Commons)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E1A99-B645-4A7B-BC28-8377B5523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19" t="41905" r="14642" b="31428"/>
          <a:stretch/>
        </p:blipFill>
        <p:spPr>
          <a:xfrm>
            <a:off x="319314" y="2855739"/>
            <a:ext cx="7231986" cy="331356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E8F82A-1C7A-4751-85FF-F3CA3463D3EE}"/>
              </a:ext>
            </a:extLst>
          </p:cNvPr>
          <p:cNvSpPr txBox="1">
            <a:spLocks/>
          </p:cNvSpPr>
          <p:nvPr/>
        </p:nvSpPr>
        <p:spPr>
          <a:xfrm>
            <a:off x="7889266" y="2855739"/>
            <a:ext cx="3983420" cy="19188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22AAE3"/>
                </a:solidFill>
              </a:rPr>
              <a:t>Next Activity: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43ECADF-2CC6-4430-A067-C2FE4B62E6A0}"/>
              </a:ext>
            </a:extLst>
          </p:cNvPr>
          <p:cNvSpPr txBox="1">
            <a:spLocks/>
          </p:cNvSpPr>
          <p:nvPr/>
        </p:nvSpPr>
        <p:spPr>
          <a:xfrm>
            <a:off x="7702769" y="4757532"/>
            <a:ext cx="4384127" cy="9834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23853"/>
                </a:solidFill>
              </a:rPr>
              <a:t>Go to: </a:t>
            </a:r>
            <a:r>
              <a:rPr lang="en-US" sz="2800" dirty="0">
                <a:solidFill>
                  <a:srgbClr val="D91C5C"/>
                </a:solidFill>
              </a:rPr>
              <a:t>Menti.com</a:t>
            </a:r>
          </a:p>
          <a:p>
            <a:pPr algn="ctr"/>
            <a:r>
              <a:rPr lang="en-US" sz="2800" dirty="0">
                <a:solidFill>
                  <a:srgbClr val="023853"/>
                </a:solidFill>
              </a:rPr>
              <a:t>(use a different device) </a:t>
            </a:r>
          </a:p>
          <a:p>
            <a:pPr algn="ctr"/>
            <a:r>
              <a:rPr lang="en-US" sz="2800" dirty="0">
                <a:solidFill>
                  <a:srgbClr val="023853"/>
                </a:solidFill>
              </a:rPr>
              <a:t>Type code: </a:t>
            </a:r>
            <a:r>
              <a:rPr lang="en-US" sz="2800" dirty="0">
                <a:solidFill>
                  <a:srgbClr val="D91C5C"/>
                </a:solidFill>
              </a:rPr>
              <a:t>9665 0094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E4EAC0-948F-4657-A58C-64ED8F1A8120}"/>
              </a:ext>
            </a:extLst>
          </p:cNvPr>
          <p:cNvSpPr/>
          <p:nvPr/>
        </p:nvSpPr>
        <p:spPr>
          <a:xfrm>
            <a:off x="7150100" y="5892800"/>
            <a:ext cx="552669" cy="403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4C00F3-5FB2-4F78-B041-F87889DF99AE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EF6C64-6D39-404F-9CA1-0933CBE245C4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E24CDA-2043-4E60-A8B4-380B05B5EAC2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2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DB674F-22B7-4935-9F41-C48EBCAF27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18606"/>
            <a:ext cx="12192000" cy="657995"/>
          </a:xfrm>
        </p:spPr>
        <p:txBody>
          <a:bodyPr/>
          <a:lstStyle/>
          <a:p>
            <a:r>
              <a:rPr lang="en-GB" dirty="0"/>
              <a:t>Blair Cockburn,</a:t>
            </a:r>
          </a:p>
          <a:p>
            <a:r>
              <a:rPr lang="en-GB" sz="2000" dirty="0"/>
              <a:t>Lizzie Seymour &amp; Jasper Hughes</a:t>
            </a:r>
          </a:p>
          <a:p>
            <a:r>
              <a:rPr lang="en-GB" dirty="0"/>
              <a:t>Education Officer at RZSS Edinburgh Zoo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D017F-7DDC-4B43-B196-A7A2A18B1D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6194" y="6273859"/>
            <a:ext cx="7059612" cy="657995"/>
          </a:xfrm>
        </p:spPr>
        <p:txBody>
          <a:bodyPr/>
          <a:lstStyle/>
          <a:p>
            <a:r>
              <a:rPr lang="en-GB" dirty="0"/>
              <a:t>bcockburn@rzss.org.uk</a:t>
            </a:r>
          </a:p>
        </p:txBody>
      </p:sp>
      <p:pic>
        <p:nvPicPr>
          <p:cNvPr id="6" name="Picture 5" descr="A picture containing mammal, big cat, looking, standing&#10;&#10;Description automatically generated">
            <a:extLst>
              <a:ext uri="{FF2B5EF4-FFF2-40B4-BE49-F238E27FC236}">
                <a16:creationId xmlns:a16="http://schemas.microsoft.com/office/drawing/2014/main" id="{E160FF6F-04FE-4E8F-8646-C1C277EAA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3599"/>
            <a:ext cx="2417736" cy="40795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B4BDCD0-7E7A-41D4-9C2F-5B4404A8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849" y="1323599"/>
            <a:ext cx="2560151" cy="45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8FECC5-A597-49E4-9526-EEE295CF92C2}"/>
              </a:ext>
            </a:extLst>
          </p:cNvPr>
          <p:cNvSpPr txBox="1">
            <a:spLocks/>
          </p:cNvSpPr>
          <p:nvPr/>
        </p:nvSpPr>
        <p:spPr>
          <a:xfrm>
            <a:off x="1985624" y="471477"/>
            <a:ext cx="8078337" cy="98340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Go to: </a:t>
            </a:r>
            <a:r>
              <a:rPr lang="en-US" sz="2800" dirty="0">
                <a:solidFill>
                  <a:srgbClr val="D91C5C"/>
                </a:solidFill>
              </a:rPr>
              <a:t>Menti.com</a:t>
            </a:r>
            <a:endParaRPr lang="en-US" sz="2800" dirty="0"/>
          </a:p>
          <a:p>
            <a:pPr algn="ctr"/>
            <a:r>
              <a:rPr lang="en-US" sz="2800" dirty="0"/>
              <a:t>Type code: </a:t>
            </a:r>
            <a:r>
              <a:rPr lang="en-US" sz="2800" dirty="0">
                <a:solidFill>
                  <a:srgbClr val="D91C5C"/>
                </a:solidFill>
              </a:rPr>
              <a:t>9665 0094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AA3AC8-0E05-4B83-A878-0DC718BF2118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75DEF6-A261-492A-9A72-2CB4BE56D801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EC4097-223B-4134-9384-DC33F1AE53C7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5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0505-6E57-D54A-9994-12B218CA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6" y="5891462"/>
            <a:ext cx="11759288" cy="1058324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rgbClr val="59BA47"/>
                </a:solidFill>
              </a:rPr>
              <a:t>Science Summer School &amp; ZEBRA Programmes</a:t>
            </a:r>
            <a:endParaRPr lang="en-US" dirty="0">
              <a:solidFill>
                <a:srgbClr val="FDB524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27400B-0780-4EA1-B1C2-F22AA38BB64A}"/>
              </a:ext>
            </a:extLst>
          </p:cNvPr>
          <p:cNvSpPr txBox="1">
            <a:spLocks/>
          </p:cNvSpPr>
          <p:nvPr/>
        </p:nvSpPr>
        <p:spPr>
          <a:xfrm>
            <a:off x="3130038" y="0"/>
            <a:ext cx="11779332" cy="176715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DB524"/>
                </a:solidFill>
              </a:rPr>
              <a:t>The Good Old Days Onsite: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DCDC1E-5FC5-494D-83A2-2AA67051C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7" t="21579" r="37238" b="21111"/>
          <a:stretch/>
        </p:blipFill>
        <p:spPr>
          <a:xfrm>
            <a:off x="785054" y="1767155"/>
            <a:ext cx="7524757" cy="4124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0049A8-CA49-4A3F-9E87-2898AC578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26" t="10293" r="50000" b="14093"/>
          <a:stretch/>
        </p:blipFill>
        <p:spPr>
          <a:xfrm>
            <a:off x="8309811" y="1767154"/>
            <a:ext cx="3064043" cy="407593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B80C74A-19DC-4EB7-9AD5-06CC6255CE0F}"/>
              </a:ext>
            </a:extLst>
          </p:cNvPr>
          <p:cNvSpPr/>
          <p:nvPr/>
        </p:nvSpPr>
        <p:spPr>
          <a:xfrm rot="588381">
            <a:off x="190405" y="1685936"/>
            <a:ext cx="2005297" cy="2090220"/>
          </a:xfrm>
          <a:prstGeom prst="ellipse">
            <a:avLst/>
          </a:prstGeom>
          <a:solidFill>
            <a:srgbClr val="FDB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 dirty="0">
              <a:latin typeface="New Beginnings" panose="02000000000000000000" pitchFamily="2" charset="77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042E4A-4FDB-4DB1-B71A-FDE8C05DF602}"/>
              </a:ext>
            </a:extLst>
          </p:cNvPr>
          <p:cNvSpPr/>
          <p:nvPr/>
        </p:nvSpPr>
        <p:spPr>
          <a:xfrm rot="19939319">
            <a:off x="156107" y="2038549"/>
            <a:ext cx="2001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150 Placements Per year</a:t>
            </a:r>
          </a:p>
        </p:txBody>
      </p:sp>
      <p:pic>
        <p:nvPicPr>
          <p:cNvPr id="14" name="Picture 2" descr="A close-up of a hand&#10;&#10;Description automatically generated with low confidence">
            <a:extLst>
              <a:ext uri="{FF2B5EF4-FFF2-40B4-BE49-F238E27FC236}">
                <a16:creationId xmlns:a16="http://schemas.microsoft.com/office/drawing/2014/main" id="{B562A4C2-F1C5-459A-890F-F845F038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2593" y="242172"/>
            <a:ext cx="1178001" cy="24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45F0523-1706-4408-8DD1-6666B5FA420D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336A63-62A9-41BF-822B-85D5351A92B6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E22E1C-8592-4B1F-AB81-853180ACC5F5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81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0241-F1A0-BB47-9492-2C300BB37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2020-2021: The Move Online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405EA3-BBA9-4CAF-942A-34E217BAA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5" t="33058" r="13101" b="18312"/>
          <a:stretch/>
        </p:blipFill>
        <p:spPr>
          <a:xfrm>
            <a:off x="-61992" y="3161654"/>
            <a:ext cx="5619653" cy="3076021"/>
          </a:xfrm>
          <a:prstGeom prst="rect">
            <a:avLst/>
          </a:prstGeom>
        </p:spPr>
      </p:pic>
      <p:pic>
        <p:nvPicPr>
          <p:cNvPr id="11" name="Picture 2" descr="May be an image of 15 people and text">
            <a:extLst>
              <a:ext uri="{FF2B5EF4-FFF2-40B4-BE49-F238E27FC236}">
                <a16:creationId xmlns:a16="http://schemas.microsoft.com/office/drawing/2014/main" id="{E351D302-E473-4979-8BF1-A529D3BD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094300"/>
            <a:ext cx="893445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0DB4A2-066D-4C06-B8A6-01A7BD497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93" t="17853" r="43178" b="72526"/>
          <a:stretch/>
        </p:blipFill>
        <p:spPr>
          <a:xfrm>
            <a:off x="570662" y="2094300"/>
            <a:ext cx="2116226" cy="106735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2872DBE-C320-4CCA-8928-3E9D3156174F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9AAADE-1E31-449A-B0BA-E304C5B22754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D8E800-17A9-4EE0-953D-6779C5421F1F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937E2F-AB95-430C-ABDC-1099C02A6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26" t="9045" r="18009" b="4180"/>
          <a:stretch/>
        </p:blipFill>
        <p:spPr>
          <a:xfrm>
            <a:off x="3063950" y="460574"/>
            <a:ext cx="6290449" cy="6084064"/>
          </a:xfrm>
          <a:prstGeom prst="rect">
            <a:avLst/>
          </a:prstGeom>
          <a:ln>
            <a:solidFill>
              <a:srgbClr val="023853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00436B-7B41-4F9F-A023-6AC3E37B9853}"/>
              </a:ext>
            </a:extLst>
          </p:cNvPr>
          <p:cNvSpPr txBox="1">
            <a:spLocks/>
          </p:cNvSpPr>
          <p:nvPr/>
        </p:nvSpPr>
        <p:spPr>
          <a:xfrm>
            <a:off x="9378847" y="-191488"/>
            <a:ext cx="2813153" cy="26863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Welcome to </a:t>
            </a:r>
          </a:p>
          <a:p>
            <a:pPr algn="ctr"/>
            <a:r>
              <a:rPr lang="en-US" dirty="0" err="1"/>
              <a:t>ZOOdle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91978-8429-4414-AC04-969E9F6AE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78" t="23521" r="35197" b="14907"/>
          <a:stretch/>
        </p:blipFill>
        <p:spPr>
          <a:xfrm>
            <a:off x="9458181" y="2283473"/>
            <a:ext cx="2685260" cy="4261165"/>
          </a:xfrm>
          <a:prstGeom prst="rect">
            <a:avLst/>
          </a:prstGeom>
          <a:ln>
            <a:solidFill>
              <a:srgbClr val="023853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A225B9-56A7-4CF6-A4F6-BDFB19F0A081}"/>
              </a:ext>
            </a:extLst>
          </p:cNvPr>
          <p:cNvSpPr txBox="1">
            <a:spLocks/>
          </p:cNvSpPr>
          <p:nvPr/>
        </p:nvSpPr>
        <p:spPr>
          <a:xfrm>
            <a:off x="206058" y="2283473"/>
            <a:ext cx="2843928" cy="35214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5 Days </a:t>
            </a:r>
          </a:p>
          <a:p>
            <a:pPr algn="ctr"/>
            <a:r>
              <a:rPr lang="en-US" dirty="0"/>
              <a:t>Of Interactive Online Activities, Games, Quizzes &amp; More!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46DF60-D057-48D1-89F5-C51175578EEB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EEDFA-28F5-4BF6-81F9-08B3C36452C8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1D4332-A114-457C-A297-48419D945FF5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9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C066-ABDF-4278-A546-25F71283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2AAE3"/>
                </a:solidFill>
              </a:rPr>
              <a:t>To Earn a ZEBRA Award Online…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722A5-7585-4998-8F14-244E078E7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59BA47"/>
                </a:solidFill>
              </a:rPr>
              <a:t>Behavioural Research Task Evidence:</a:t>
            </a: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>
                <a:solidFill>
                  <a:srgbClr val="22AAE3"/>
                </a:solidFill>
              </a:rPr>
              <a:t>Assessment 1:</a:t>
            </a:r>
            <a:r>
              <a:rPr lang="en-GB" dirty="0"/>
              <a:t> Visual Representation of Data (e.g. Graphs)</a:t>
            </a: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>
                <a:solidFill>
                  <a:srgbClr val="22AAE3"/>
                </a:solidFill>
              </a:rPr>
              <a:t>Assessment 2:</a:t>
            </a:r>
            <a:r>
              <a:rPr lang="en-GB" dirty="0"/>
              <a:t> Project Abstract (300 words)</a:t>
            </a:r>
          </a:p>
          <a:p>
            <a:r>
              <a:rPr lang="en-GB" b="1" dirty="0">
                <a:solidFill>
                  <a:srgbClr val="59BA47"/>
                </a:solidFill>
              </a:rPr>
              <a:t>Additional Creative Zoo Design Tasks: </a:t>
            </a:r>
            <a:endParaRPr lang="en-GB" dirty="0">
              <a:solidFill>
                <a:srgbClr val="22AAE3"/>
              </a:solidFill>
            </a:endParaRP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>
                <a:solidFill>
                  <a:srgbClr val="22AAE3"/>
                </a:solidFill>
              </a:rPr>
              <a:t>Assessment 3:</a:t>
            </a:r>
            <a:r>
              <a:rPr lang="en-GB" dirty="0"/>
              <a:t> Enrichment Design</a:t>
            </a: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>
                <a:solidFill>
                  <a:srgbClr val="22AAE3"/>
                </a:solidFill>
              </a:rPr>
              <a:t>Assessment 4:</a:t>
            </a:r>
            <a:r>
              <a:rPr lang="en-GB" dirty="0"/>
              <a:t> Enclosure Design</a:t>
            </a: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GB" dirty="0">
                <a:solidFill>
                  <a:srgbClr val="22AAE3"/>
                </a:solidFill>
              </a:rPr>
              <a:t>Assessment 5:</a:t>
            </a:r>
            <a:r>
              <a:rPr lang="en-GB" dirty="0"/>
              <a:t> Interpretation Design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C9A4A1-9A7A-40F9-8288-DB7E8BC2F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528" y="2408371"/>
            <a:ext cx="1866472" cy="430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8092B-0918-4F6C-851A-503BA7235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B802CAE-A43B-4D48-BDCE-89095B1D62C7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7179D9-DEEC-4C9E-9798-5E91EC3D0613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EC054D-1077-4EAE-AB44-952FEBE6038E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78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E710-DCD4-46D8-8767-DE2089F9D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DB524"/>
                </a:solidFill>
              </a:rPr>
              <a:t>Feedback and Impact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47F2C9-17B3-4FA3-937E-39F8EC8AB1DD}"/>
              </a:ext>
            </a:extLst>
          </p:cNvPr>
          <p:cNvSpPr/>
          <p:nvPr/>
        </p:nvSpPr>
        <p:spPr>
          <a:xfrm rot="18791069">
            <a:off x="232492" y="4235401"/>
            <a:ext cx="2487957" cy="2487957"/>
          </a:xfrm>
          <a:prstGeom prst="ellipse">
            <a:avLst/>
          </a:prstGeom>
          <a:solidFill>
            <a:srgbClr val="D9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1C5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66C52-6CE0-4A53-81A7-677EF8AF3279}"/>
              </a:ext>
            </a:extLst>
          </p:cNvPr>
          <p:cNvSpPr/>
          <p:nvPr/>
        </p:nvSpPr>
        <p:spPr>
          <a:xfrm rot="20503849">
            <a:off x="149260" y="4261517"/>
            <a:ext cx="25924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11%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Increase In Learner Nature Connectedness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(NCI)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6FD87C-110A-4027-9ADC-63F0603EB3F6}"/>
              </a:ext>
            </a:extLst>
          </p:cNvPr>
          <p:cNvSpPr/>
          <p:nvPr/>
        </p:nvSpPr>
        <p:spPr>
          <a:xfrm rot="18791069">
            <a:off x="8553991" y="429870"/>
            <a:ext cx="2079164" cy="2079164"/>
          </a:xfrm>
          <a:prstGeom prst="ellipse">
            <a:avLst/>
          </a:prstGeom>
          <a:solidFill>
            <a:srgbClr val="59B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1C5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029C4-BA85-42D0-BB87-5061FD69EF55}"/>
              </a:ext>
            </a:extLst>
          </p:cNvPr>
          <p:cNvSpPr/>
          <p:nvPr/>
        </p:nvSpPr>
        <p:spPr>
          <a:xfrm rot="431327">
            <a:off x="8351929" y="704687"/>
            <a:ext cx="259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Total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Learners: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113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DACDE4-B9FA-4603-8B9E-995964FD5149}"/>
              </a:ext>
            </a:extLst>
          </p:cNvPr>
          <p:cNvSpPr/>
          <p:nvPr/>
        </p:nvSpPr>
        <p:spPr>
          <a:xfrm rot="18791069">
            <a:off x="8029016" y="2312133"/>
            <a:ext cx="2427182" cy="2427182"/>
          </a:xfrm>
          <a:prstGeom prst="ellipse">
            <a:avLst/>
          </a:prstGeom>
          <a:solidFill>
            <a:srgbClr val="FDB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DB524"/>
              </a:solidFill>
              <a:highlight>
                <a:srgbClr val="FDB524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9C2080-0ECD-4C33-9ABE-36E5183328B4}"/>
              </a:ext>
            </a:extLst>
          </p:cNvPr>
          <p:cNvSpPr/>
          <p:nvPr/>
        </p:nvSpPr>
        <p:spPr>
          <a:xfrm rot="1430763">
            <a:off x="7946393" y="2594144"/>
            <a:ext cx="2592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595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Unique Online Engagements Per Learner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38DEEE-2A5E-40C8-AA81-1C9C1ACE2D43}"/>
              </a:ext>
            </a:extLst>
          </p:cNvPr>
          <p:cNvSpPr/>
          <p:nvPr/>
        </p:nvSpPr>
        <p:spPr>
          <a:xfrm rot="18415637">
            <a:off x="9859939" y="1514278"/>
            <a:ext cx="2239008" cy="2280458"/>
          </a:xfrm>
          <a:prstGeom prst="ellipse">
            <a:avLst/>
          </a:prstGeom>
          <a:solidFill>
            <a:srgbClr val="22AA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1C5C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66DCE-82E8-49ED-96F0-AA62548D8DD8}"/>
              </a:ext>
            </a:extLst>
          </p:cNvPr>
          <p:cNvSpPr/>
          <p:nvPr/>
        </p:nvSpPr>
        <p:spPr>
          <a:xfrm rot="20308344">
            <a:off x="9300364" y="2232110"/>
            <a:ext cx="3440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Pass Rate: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K New Beginnings" panose="02000000000000000000" pitchFamily="2" charset="77"/>
              </a:rPr>
              <a:t>85%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E53A08-6AB2-48B2-BF67-A73A0F8DFA17}"/>
              </a:ext>
            </a:extLst>
          </p:cNvPr>
          <p:cNvSpPr txBox="1">
            <a:spLocks/>
          </p:cNvSpPr>
          <p:nvPr/>
        </p:nvSpPr>
        <p:spPr>
          <a:xfrm>
            <a:off x="978060" y="1634066"/>
            <a:ext cx="7152167" cy="372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£4437.50 income to our charity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98 ZEBRA Awards Issued by RZSS over Lockdowns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58% Had Never Researched Animals Before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Rated 9.4 / 10 For Value for Money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Rated 9.6 / 10 For Usefulness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New Audiences: - 18% Never Visited EZ. </a:t>
            </a:r>
          </a:p>
          <a:p>
            <a:pPr lvl="4" indent="0">
              <a:buNone/>
            </a:pPr>
            <a:r>
              <a:rPr lang="en-GB" sz="2200" dirty="0"/>
              <a:t>    - 51% Never Visited HWP. </a:t>
            </a:r>
          </a:p>
          <a:p>
            <a:pPr lvl="4" indent="0">
              <a:buNone/>
            </a:pPr>
            <a:r>
              <a:rPr lang="en-GB" sz="2200" dirty="0"/>
              <a:t>    - 1 Never Visited ANY Zoo!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2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F25651B-5623-43FA-A6E0-9012380F1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3"/>
          <a:stretch/>
        </p:blipFill>
        <p:spPr bwMode="auto">
          <a:xfrm>
            <a:off x="5143445" y="4509270"/>
            <a:ext cx="4373939" cy="22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A74A60D-5023-49C3-B7DE-F05D410CE159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8E06DB-C260-4CA1-A654-C51FF89703ED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71FF87-CB2E-4139-91FE-1E27EDCAADAD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53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2E3D-AE2F-4868-831F-C2D23427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612" y="563096"/>
            <a:ext cx="8025113" cy="659757"/>
          </a:xfrm>
        </p:spPr>
        <p:txBody>
          <a:bodyPr/>
          <a:lstStyle/>
          <a:p>
            <a:r>
              <a:rPr lang="en-GB" dirty="0"/>
              <a:t>RZSS’s Three Animals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4B06C0-9A9F-4FAA-8BF7-BCC3CEC52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362" t="49871" r="12432" b="30439"/>
          <a:stretch/>
        </p:blipFill>
        <p:spPr>
          <a:xfrm>
            <a:off x="4701540" y="2413323"/>
            <a:ext cx="2788920" cy="20313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0EE41-862D-4721-AC75-201880021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25" t="50000" r="11812" b="35498"/>
          <a:stretch/>
        </p:blipFill>
        <p:spPr>
          <a:xfrm>
            <a:off x="8430805" y="2413323"/>
            <a:ext cx="2788920" cy="2031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94F29-A45D-4197-A92E-32E799B9E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69" t="59439" r="12094" b="24455"/>
          <a:stretch/>
        </p:blipFill>
        <p:spPr>
          <a:xfrm>
            <a:off x="972275" y="2413323"/>
            <a:ext cx="2788920" cy="203135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435544-65BA-4DCB-A655-5F634D50A50B}"/>
              </a:ext>
            </a:extLst>
          </p:cNvPr>
          <p:cNvSpPr txBox="1">
            <a:spLocks/>
          </p:cNvSpPr>
          <p:nvPr/>
        </p:nvSpPr>
        <p:spPr>
          <a:xfrm>
            <a:off x="833529" y="1711321"/>
            <a:ext cx="11256580" cy="659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Pre- and Post-: “From 1 to 10, how emotionally connected are you to…?”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C18E5C7-D707-4864-A371-ED6EE228918D}"/>
              </a:ext>
            </a:extLst>
          </p:cNvPr>
          <p:cNvSpPr txBox="1">
            <a:spLocks/>
          </p:cNvSpPr>
          <p:nvPr/>
        </p:nvSpPr>
        <p:spPr>
          <a:xfrm>
            <a:off x="983846" y="4510134"/>
            <a:ext cx="2777349" cy="104172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200" dirty="0">
                <a:solidFill>
                  <a:srgbClr val="22AAE3"/>
                </a:solidFill>
              </a:rPr>
              <a:t>“Mowgli the Jaguar”</a:t>
            </a:r>
          </a:p>
          <a:p>
            <a:pPr marL="342900" indent="-342900">
              <a:buFontTx/>
              <a:buChar char="-"/>
            </a:pPr>
            <a:r>
              <a:rPr lang="en-GB" sz="2200" dirty="0">
                <a:solidFill>
                  <a:srgbClr val="22AAE3"/>
                </a:solidFill>
              </a:rPr>
              <a:t>Not Mentioned</a:t>
            </a:r>
          </a:p>
          <a:p>
            <a:pPr marL="342900" indent="-342900">
              <a:buFontTx/>
              <a:buChar char="-"/>
            </a:pPr>
            <a:r>
              <a:rPr lang="en-GB" sz="2200" dirty="0">
                <a:solidFill>
                  <a:srgbClr val="22AAE3"/>
                </a:solidFill>
              </a:rPr>
              <a:t>Not Studied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26021E-48A7-444A-A184-68A0FEFAECD2}"/>
              </a:ext>
            </a:extLst>
          </p:cNvPr>
          <p:cNvSpPr txBox="1">
            <a:spLocks/>
          </p:cNvSpPr>
          <p:nvPr/>
        </p:nvSpPr>
        <p:spPr>
          <a:xfrm>
            <a:off x="4701540" y="4510134"/>
            <a:ext cx="2777349" cy="104172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200" dirty="0">
                <a:solidFill>
                  <a:srgbClr val="22AAE3"/>
                </a:solidFill>
              </a:rPr>
              <a:t>“Rotana the Sun Bear”</a:t>
            </a:r>
          </a:p>
          <a:p>
            <a:pPr marL="342900" indent="-342900">
              <a:buFontTx/>
              <a:buChar char="-"/>
            </a:pPr>
            <a:r>
              <a:rPr lang="en-GB" sz="2200" dirty="0">
                <a:solidFill>
                  <a:srgbClr val="22AAE3"/>
                </a:solidFill>
              </a:rPr>
              <a:t>Mentioned</a:t>
            </a:r>
          </a:p>
          <a:p>
            <a:pPr marL="342900" indent="-342900">
              <a:buFontTx/>
              <a:buChar char="-"/>
            </a:pPr>
            <a:r>
              <a:rPr lang="en-GB" sz="2200" dirty="0">
                <a:solidFill>
                  <a:srgbClr val="22AAE3"/>
                </a:solidFill>
              </a:rPr>
              <a:t>Not Studied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177A55-399C-4F1F-B291-9C34867835AE}"/>
              </a:ext>
            </a:extLst>
          </p:cNvPr>
          <p:cNvSpPr txBox="1">
            <a:spLocks/>
          </p:cNvSpPr>
          <p:nvPr/>
        </p:nvSpPr>
        <p:spPr>
          <a:xfrm>
            <a:off x="8419234" y="4510134"/>
            <a:ext cx="2979235" cy="104172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9BA4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2200" dirty="0">
                <a:solidFill>
                  <a:srgbClr val="22AAE3"/>
                </a:solidFill>
              </a:rPr>
              <a:t>“Snowflake the Gentoo”</a:t>
            </a:r>
          </a:p>
          <a:p>
            <a:pPr marL="342900" indent="-342900">
              <a:buFontTx/>
              <a:buChar char="-"/>
            </a:pPr>
            <a:r>
              <a:rPr lang="en-GB" sz="2200" dirty="0">
                <a:solidFill>
                  <a:srgbClr val="22AAE3"/>
                </a:solidFill>
              </a:rPr>
              <a:t>Mentioned</a:t>
            </a:r>
          </a:p>
          <a:p>
            <a:pPr marL="342900" indent="-342900">
              <a:buFontTx/>
              <a:buChar char="-"/>
            </a:pPr>
            <a:r>
              <a:rPr lang="en-GB" sz="2200" dirty="0">
                <a:solidFill>
                  <a:srgbClr val="22AAE3"/>
                </a:solidFill>
              </a:rPr>
              <a:t>Studied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FFB808-9C2F-4AC8-9CF8-F63CDA119611}"/>
              </a:ext>
            </a:extLst>
          </p:cNvPr>
          <p:cNvSpPr/>
          <p:nvPr/>
        </p:nvSpPr>
        <p:spPr>
          <a:xfrm>
            <a:off x="1423631" y="5621927"/>
            <a:ext cx="1197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023853"/>
                  </a:solidFill>
                  <a:prstDash val="solid"/>
                </a:ln>
                <a:solidFill>
                  <a:srgbClr val="22AAE3"/>
                </a:solidFill>
                <a:effectLst/>
              </a:rPr>
              <a:t>7%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DA9BA40-E8CB-4CC1-A11C-9BE808698C99}"/>
              </a:ext>
            </a:extLst>
          </p:cNvPr>
          <p:cNvSpPr/>
          <p:nvPr/>
        </p:nvSpPr>
        <p:spPr>
          <a:xfrm rot="10800000">
            <a:off x="2667585" y="5706415"/>
            <a:ext cx="495495" cy="659758"/>
          </a:xfrm>
          <a:prstGeom prst="downArrow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2AAE3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550EF7-4D4F-433A-891A-F6403AFE7BCC}"/>
              </a:ext>
            </a:extLst>
          </p:cNvPr>
          <p:cNvSpPr/>
          <p:nvPr/>
        </p:nvSpPr>
        <p:spPr>
          <a:xfrm>
            <a:off x="5042337" y="5621927"/>
            <a:ext cx="1548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023853"/>
                  </a:solidFill>
                  <a:prstDash val="solid"/>
                </a:ln>
                <a:solidFill>
                  <a:srgbClr val="22AAE3"/>
                </a:solidFill>
                <a:effectLst/>
              </a:rPr>
              <a:t>15%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440C614-6096-4DC7-B304-CE669919D0FC}"/>
              </a:ext>
            </a:extLst>
          </p:cNvPr>
          <p:cNvSpPr/>
          <p:nvPr/>
        </p:nvSpPr>
        <p:spPr>
          <a:xfrm rot="10800000">
            <a:off x="6461820" y="5706415"/>
            <a:ext cx="495495" cy="659758"/>
          </a:xfrm>
          <a:prstGeom prst="downArrow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2AAE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D78C5F-BE56-4549-88A6-CC745DEB86B8}"/>
              </a:ext>
            </a:extLst>
          </p:cNvPr>
          <p:cNvSpPr/>
          <p:nvPr/>
        </p:nvSpPr>
        <p:spPr>
          <a:xfrm>
            <a:off x="8750005" y="5618159"/>
            <a:ext cx="1548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023853"/>
                  </a:solidFill>
                  <a:prstDash val="solid"/>
                </a:ln>
                <a:solidFill>
                  <a:srgbClr val="22AAE3"/>
                </a:solidFill>
              </a:rPr>
              <a:t>22</a:t>
            </a:r>
            <a:r>
              <a:rPr lang="en-US" sz="5400" b="1" cap="none" spc="0" dirty="0">
                <a:ln w="22225">
                  <a:solidFill>
                    <a:srgbClr val="023853"/>
                  </a:solidFill>
                  <a:prstDash val="solid"/>
                </a:ln>
                <a:solidFill>
                  <a:srgbClr val="22AAE3"/>
                </a:solidFill>
                <a:effectLst/>
              </a:rPr>
              <a:t>%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0A9C8905-15C0-416E-9547-39EB5C6639DE}"/>
              </a:ext>
            </a:extLst>
          </p:cNvPr>
          <p:cNvSpPr/>
          <p:nvPr/>
        </p:nvSpPr>
        <p:spPr>
          <a:xfrm rot="10800000">
            <a:off x="10169487" y="5702647"/>
            <a:ext cx="495495" cy="659758"/>
          </a:xfrm>
          <a:prstGeom prst="downArrow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2AAE3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226F77-55FB-4B46-85B7-971605BDFAA3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1371B5-6951-4F34-AA56-A2DE1776047A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9B1B71-6D04-4848-8B96-A9E844E8ADD3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CB207-77C1-40C9-A46A-BF6DDB5B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450" y="461688"/>
            <a:ext cx="8025113" cy="659757"/>
          </a:xfrm>
        </p:spPr>
        <p:txBody>
          <a:bodyPr/>
          <a:lstStyle/>
          <a:p>
            <a:r>
              <a:rPr lang="en-GB" dirty="0"/>
              <a:t>Online to Onsite Comparison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EBD02D-04F2-4AAB-9462-A11C7E11472A}"/>
              </a:ext>
            </a:extLst>
          </p:cNvPr>
          <p:cNvSpPr txBox="1">
            <a:spLocks/>
          </p:cNvSpPr>
          <p:nvPr/>
        </p:nvSpPr>
        <p:spPr>
          <a:xfrm>
            <a:off x="601105" y="1686522"/>
            <a:ext cx="5655857" cy="48272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rgbClr val="42424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b="1" dirty="0"/>
              <a:t>Less Impact on Nature Connectedness Scores: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Online Zoo Studies Has Good Impact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Onsite Science Summer School shows Statistically Significant Improvement to both INS and NCI scores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b="1" dirty="0"/>
              <a:t>Online Numbers Reducing: 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Spring 2021: 56 Bookings. 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Summer 2021: 27 Bookings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A 52% Drop. Are People </a:t>
            </a:r>
            <a:r>
              <a:rPr lang="en-GB" sz="2200" dirty="0" err="1"/>
              <a:t>ZOOM’d</a:t>
            </a:r>
            <a:r>
              <a:rPr lang="en-GB" sz="2200" dirty="0"/>
              <a:t> Out?</a:t>
            </a: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b="1" dirty="0"/>
              <a:t>Fewer Learners Reach ‘The End’: 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b="1" dirty="0"/>
              <a:t>100% of </a:t>
            </a:r>
            <a:r>
              <a:rPr lang="en-GB" sz="2200" dirty="0"/>
              <a:t>Students Complete Onsite Week. 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GB" sz="2200" dirty="0"/>
              <a:t>Only </a:t>
            </a:r>
            <a:r>
              <a:rPr lang="en-GB" sz="2200" b="1" dirty="0"/>
              <a:t>85%</a:t>
            </a:r>
            <a:r>
              <a:rPr lang="en-GB" sz="2200" dirty="0"/>
              <a:t> Complete Online Zoo Studies Week (69% Summer ‘21)</a:t>
            </a:r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200" dirty="0"/>
          </a:p>
          <a:p>
            <a:pPr lvl="1" indent="0">
              <a:buNone/>
            </a:pPr>
            <a:endParaRPr lang="en-GB" sz="2200" dirty="0"/>
          </a:p>
          <a:p>
            <a:pPr marL="1143000" lvl="1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GB" sz="2200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B107C69-B159-4491-BAD7-ADD1BDAB6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619807"/>
              </p:ext>
            </p:extLst>
          </p:nvPr>
        </p:nvGraphicFramePr>
        <p:xfrm>
          <a:off x="6823686" y="1688082"/>
          <a:ext cx="4767209" cy="45382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40037">
                  <a:extLst>
                    <a:ext uri="{9D8B030D-6E8A-4147-A177-3AD203B41FA5}">
                      <a16:colId xmlns:a16="http://schemas.microsoft.com/office/drawing/2014/main" val="4109590711"/>
                    </a:ext>
                  </a:extLst>
                </a:gridCol>
                <a:gridCol w="882847">
                  <a:extLst>
                    <a:ext uri="{9D8B030D-6E8A-4147-A177-3AD203B41FA5}">
                      <a16:colId xmlns:a16="http://schemas.microsoft.com/office/drawing/2014/main" val="4290593976"/>
                    </a:ext>
                  </a:extLst>
                </a:gridCol>
                <a:gridCol w="969697">
                  <a:extLst>
                    <a:ext uri="{9D8B030D-6E8A-4147-A177-3AD203B41FA5}">
                      <a16:colId xmlns:a16="http://schemas.microsoft.com/office/drawing/2014/main" val="1834741052"/>
                    </a:ext>
                  </a:extLst>
                </a:gridCol>
                <a:gridCol w="949165">
                  <a:extLst>
                    <a:ext uri="{9D8B030D-6E8A-4147-A177-3AD203B41FA5}">
                      <a16:colId xmlns:a16="http://schemas.microsoft.com/office/drawing/2014/main" val="478942030"/>
                    </a:ext>
                  </a:extLst>
                </a:gridCol>
                <a:gridCol w="925463">
                  <a:extLst>
                    <a:ext uri="{9D8B030D-6E8A-4147-A177-3AD203B41FA5}">
                      <a16:colId xmlns:a16="http://schemas.microsoft.com/office/drawing/2014/main" val="4221002839"/>
                    </a:ext>
                  </a:extLst>
                </a:gridCol>
              </a:tblGrid>
              <a:tr h="382026">
                <a:tc rowSpan="2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Mean NCI Scores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Mean INS Scores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728127"/>
                  </a:ext>
                </a:extLst>
              </a:tr>
              <a:tr h="79779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Online </a:t>
                      </a:r>
                      <a:r>
                        <a:rPr lang="en-GB" sz="1600" b="0" dirty="0"/>
                        <a:t>(Zoo Studies)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Onsite </a:t>
                      </a:r>
                      <a:r>
                        <a:rPr lang="en-GB" sz="1600" b="0" dirty="0"/>
                        <a:t>(Science Summer School)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Online </a:t>
                      </a:r>
                      <a:r>
                        <a:rPr lang="en-GB" sz="1600" b="0" dirty="0"/>
                        <a:t>(Zoo Studies)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Onsite </a:t>
                      </a:r>
                      <a:r>
                        <a:rPr lang="en-GB" sz="1600" b="0" dirty="0"/>
                        <a:t>(Science Summer School)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2814"/>
                  </a:ext>
                </a:extLst>
              </a:tr>
              <a:tr h="76420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Pre- Scores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67.18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63.23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4.65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209060"/>
                  </a:ext>
                </a:extLst>
              </a:tr>
              <a:tr h="76420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Post- Scores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74.75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68.72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21549"/>
                  </a:ext>
                </a:extLst>
              </a:tr>
              <a:tr h="76420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%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11.3%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9.4%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986772"/>
                  </a:ext>
                </a:extLst>
              </a:tr>
              <a:tr h="79684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P-Value </a:t>
                      </a:r>
                    </a:p>
                    <a:p>
                      <a:pPr algn="ctr"/>
                      <a:r>
                        <a:rPr lang="en-GB" sz="1200" b="1" dirty="0"/>
                        <a:t>(After Paired T-Test)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0.094</a:t>
                      </a:r>
                    </a:p>
                    <a:p>
                      <a:pPr algn="ctr"/>
                      <a:r>
                        <a:rPr lang="en-GB" sz="1000" dirty="0"/>
                        <a:t>(Insignificant)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D91C5C"/>
                          </a:solidFill>
                        </a:rPr>
                        <a:t>0.014*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(Significant)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D91C5C"/>
                          </a:solidFill>
                        </a:rPr>
                        <a:t>0.0002*</a:t>
                      </a:r>
                    </a:p>
                    <a:p>
                      <a:pPr algn="ctr"/>
                      <a:r>
                        <a:rPr lang="en-GB" sz="1000" dirty="0"/>
                        <a:t>(Significant)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D91C5C"/>
                          </a:solidFill>
                        </a:rPr>
                        <a:t>0.012*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(Significant)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708808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4202D42-7DDA-423C-A40D-AE8E02819BB1}"/>
              </a:ext>
            </a:extLst>
          </p:cNvPr>
          <p:cNvGrpSpPr/>
          <p:nvPr/>
        </p:nvGrpSpPr>
        <p:grpSpPr>
          <a:xfrm>
            <a:off x="6664960" y="1442720"/>
            <a:ext cx="5140960" cy="4953592"/>
            <a:chOff x="6664960" y="1442720"/>
            <a:chExt cx="5140960" cy="49535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DF7BC9-3D95-4A48-A114-1278E954429E}"/>
                </a:ext>
              </a:extLst>
            </p:cNvPr>
            <p:cNvSpPr/>
            <p:nvPr/>
          </p:nvSpPr>
          <p:spPr>
            <a:xfrm>
              <a:off x="6664960" y="1442720"/>
              <a:ext cx="5140960" cy="49535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F66EDA26-7FD3-442B-ADE1-826C33A5605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10907203"/>
                </p:ext>
              </p:extLst>
            </p:nvPr>
          </p:nvGraphicFramePr>
          <p:xfrm>
            <a:off x="7435563" y="1686522"/>
            <a:ext cx="3810000" cy="47097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3B07DAE-488C-4A2E-8DA5-09E73866FA40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701461-6EAB-4073-B850-02ED4A9E4941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AD1303-C7C7-483B-98A9-37EF069BE23A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8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E7E6B-40C9-41C9-93AB-2E81EA97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612" y="342831"/>
            <a:ext cx="8025113" cy="1203768"/>
          </a:xfrm>
        </p:spPr>
        <p:txBody>
          <a:bodyPr/>
          <a:lstStyle/>
          <a:p>
            <a:r>
              <a:rPr lang="en-GB" dirty="0"/>
              <a:t>Calculate Your Own</a:t>
            </a:r>
            <a:br>
              <a:rPr lang="en-GB" dirty="0"/>
            </a:br>
            <a:r>
              <a:rPr lang="en-GB" dirty="0"/>
              <a:t>Nature Connectedness Index (NCI)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D534C7B-AB38-438D-977C-030DB2C57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142717"/>
              </p:ext>
            </p:extLst>
          </p:nvPr>
        </p:nvGraphicFramePr>
        <p:xfrm>
          <a:off x="319314" y="1684608"/>
          <a:ext cx="11553371" cy="46023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4399">
                  <a:extLst>
                    <a:ext uri="{9D8B030D-6E8A-4147-A177-3AD203B41FA5}">
                      <a16:colId xmlns:a16="http://schemas.microsoft.com/office/drawing/2014/main" val="3068730010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5818565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86638178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76342757"/>
                    </a:ext>
                  </a:extLst>
                </a:gridCol>
                <a:gridCol w="1001485">
                  <a:extLst>
                    <a:ext uri="{9D8B030D-6E8A-4147-A177-3AD203B41FA5}">
                      <a16:colId xmlns:a16="http://schemas.microsoft.com/office/drawing/2014/main" val="782631848"/>
                    </a:ext>
                  </a:extLst>
                </a:gridCol>
                <a:gridCol w="972457">
                  <a:extLst>
                    <a:ext uri="{9D8B030D-6E8A-4147-A177-3AD203B41FA5}">
                      <a16:colId xmlns:a16="http://schemas.microsoft.com/office/drawing/2014/main" val="4056508168"/>
                    </a:ext>
                  </a:extLst>
                </a:gridCol>
                <a:gridCol w="986972">
                  <a:extLst>
                    <a:ext uri="{9D8B030D-6E8A-4147-A177-3AD203B41FA5}">
                      <a16:colId xmlns:a16="http://schemas.microsoft.com/office/drawing/2014/main" val="2926118950"/>
                    </a:ext>
                  </a:extLst>
                </a:gridCol>
                <a:gridCol w="1055511">
                  <a:extLst>
                    <a:ext uri="{9D8B030D-6E8A-4147-A177-3AD203B41FA5}">
                      <a16:colId xmlns:a16="http://schemas.microsoft.com/office/drawing/2014/main" val="2397677660"/>
                    </a:ext>
                  </a:extLst>
                </a:gridCol>
                <a:gridCol w="1005518">
                  <a:extLst>
                    <a:ext uri="{9D8B030D-6E8A-4147-A177-3AD203B41FA5}">
                      <a16:colId xmlns:a16="http://schemas.microsoft.com/office/drawing/2014/main" val="2626107703"/>
                    </a:ext>
                  </a:extLst>
                </a:gridCol>
              </a:tblGrid>
              <a:tr h="44483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Question:</a:t>
                      </a:r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+mj-lt"/>
                        </a:rPr>
                        <a:t>Response Scale Rating Statement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767855"/>
                  </a:ext>
                </a:extLst>
              </a:tr>
              <a:tr h="490509">
                <a:tc vMerge="1">
                  <a:txBody>
                    <a:bodyPr/>
                    <a:lstStyle/>
                    <a:p>
                      <a:pPr algn="l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Question: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Completely 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Strongly 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Neither Agree nor Disagree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Strongly 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Completely Agree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latin typeface="+mj-lt"/>
                        </a:rPr>
                        <a:t>Score</a:t>
                      </a:r>
                    </a:p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171247"/>
                  </a:ext>
                </a:extLst>
              </a:tr>
              <a:tr h="51654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always find beauty in nature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089024"/>
                  </a:ext>
                </a:extLst>
              </a:tr>
              <a:tr h="478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always treat nature with respect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817606"/>
                  </a:ext>
                </a:extLst>
              </a:tr>
              <a:tr h="4499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Being in nature makes me very happy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863727"/>
                  </a:ext>
                </a:extLst>
              </a:tr>
              <a:tr h="5456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Spending time in nature is very important to me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715002"/>
                  </a:ext>
                </a:extLst>
              </a:tr>
              <a:tr h="45583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find being in nature really amazing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9525" marR="9525" marT="9525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05693"/>
                  </a:ext>
                </a:extLst>
              </a:tr>
              <a:tr h="478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feel part of nature</a:t>
                      </a:r>
                    </a:p>
                  </a:txBody>
                  <a:tcPr marL="9525" marR="9525" marT="9525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062543"/>
                  </a:ext>
                </a:extLst>
              </a:tr>
              <a:tr h="444835">
                <a:tc gridSpan="8">
                  <a:txBody>
                    <a:bodyPr/>
                    <a:lstStyle/>
                    <a:p>
                      <a:pPr algn="r"/>
                      <a:r>
                        <a:rPr lang="en-GB" sz="2200" dirty="0">
                          <a:latin typeface="+mj-lt"/>
                        </a:rPr>
                        <a:t>Total (Average = 61):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75616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7B91E4B9-9DF4-48F8-8FB9-B2B9E5D65482}"/>
              </a:ext>
            </a:extLst>
          </p:cNvPr>
          <p:cNvSpPr/>
          <p:nvPr/>
        </p:nvSpPr>
        <p:spPr>
          <a:xfrm>
            <a:off x="11025917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91C8EC-2462-4F33-B05E-23EBE9BA50D5}"/>
              </a:ext>
            </a:extLst>
          </p:cNvPr>
          <p:cNvSpPr/>
          <p:nvPr/>
        </p:nvSpPr>
        <p:spPr>
          <a:xfrm>
            <a:off x="10407755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0A202B-83FF-4E4F-B4CC-B0715A01539D}"/>
              </a:ext>
            </a:extLst>
          </p:cNvPr>
          <p:cNvSpPr/>
          <p:nvPr/>
        </p:nvSpPr>
        <p:spPr>
          <a:xfrm>
            <a:off x="11644079" y="6673065"/>
            <a:ext cx="369870" cy="369870"/>
          </a:xfrm>
          <a:prstGeom prst="ellipse">
            <a:avLst/>
          </a:prstGeom>
          <a:solidFill>
            <a:srgbClr val="22AAE3"/>
          </a:solidFill>
          <a:ln>
            <a:solidFill>
              <a:srgbClr val="0238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CF4C5-910D-428E-B6A7-6651FCBDD7E0}"/>
              </a:ext>
            </a:extLst>
          </p:cNvPr>
          <p:cNvSpPr txBox="1"/>
          <p:nvPr/>
        </p:nvSpPr>
        <p:spPr>
          <a:xfrm>
            <a:off x="319314" y="637699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(Richardson </a:t>
            </a:r>
            <a:r>
              <a:rPr lang="en-GB" sz="18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et al</a:t>
            </a:r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 2019)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2179662"/>
      </p:ext>
    </p:extLst>
  </p:cSld>
  <p:clrMapOvr>
    <a:masterClrMapping/>
  </p:clrMapOvr>
  <p:transition spd="slow"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D&amp;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2F819A59DD4D47A204452D277EF242" ma:contentTypeVersion="18" ma:contentTypeDescription="Create a new document." ma:contentTypeScope="" ma:versionID="3c7f67a1afb320bc736f586b5bec5a2c">
  <xsd:schema xmlns:xsd="http://www.w3.org/2001/XMLSchema" xmlns:xs="http://www.w3.org/2001/XMLSchema" xmlns:p="http://schemas.microsoft.com/office/2006/metadata/properties" xmlns:ns2="d456c344-8218-4558-a62e-4a7525648d0c" xmlns:ns3="be7b84ac-e45a-492f-8686-7608f331b1ad" targetNamespace="http://schemas.microsoft.com/office/2006/metadata/properties" ma:root="true" ma:fieldsID="1e850d164620ad1982c8e0d44ca8a169" ns2:_="" ns3:_="">
    <xsd:import namespace="d456c344-8218-4558-a62e-4a7525648d0c"/>
    <xsd:import namespace="be7b84ac-e45a-492f-8686-7608f331b1ad"/>
    <xsd:element name="properties">
      <xsd:complexType>
        <xsd:sequence>
          <xsd:element name="documentManagement">
            <xsd:complexType>
              <xsd:all>
                <xsd:element ref="ns2:Researchername" minOccurs="0"/>
                <xsd:element ref="ns2:Animalsubject" minOccurs="0"/>
                <xsd:element ref="ns2: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Animalspec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6c344-8218-4558-a62e-4a7525648d0c" elementFormDefault="qualified">
    <xsd:import namespace="http://schemas.microsoft.com/office/2006/documentManagement/types"/>
    <xsd:import namespace="http://schemas.microsoft.com/office/infopath/2007/PartnerControls"/>
    <xsd:element name="Researchername" ma:index="2" nillable="true" ma:displayName="Researcher name" ma:format="Dropdown" ma:internalName="Researchername" ma:readOnly="false">
      <xsd:simpleType>
        <xsd:restriction base="dms:Text">
          <xsd:maxLength value="255"/>
        </xsd:restriction>
      </xsd:simpleType>
    </xsd:element>
    <xsd:element name="Animalsubject" ma:index="3" nillable="true" ma:displayName="Subject" ma:description="Animal name or type of research" ma:format="Dropdown" ma:internalName="Animalsubject" ma:readOnly="false">
      <xsd:simpleType>
        <xsd:restriction base="dms:Text">
          <xsd:maxLength value="255"/>
        </xsd:restriction>
      </xsd:simpleType>
    </xsd:element>
    <xsd:element name="Date" ma:index="4" nillable="true" ma:displayName="Date" ma:format="Dropdown" ma:internalName="Date" ma:readOnly="false">
      <xsd:simpleType>
        <xsd:restriction base="dms:Text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Animalspecies" ma:index="23" nillable="true" ma:displayName="Animal species" ma:format="Dropdown" ma:hidden="true" ma:internalName="Animalspecies" ma:readOnly="false">
      <xsd:simpleType>
        <xsd:restriction base="dms:Note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b84ac-e45a-492f-8686-7608f331b1a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searchername xmlns="d456c344-8218-4558-a62e-4a7525648d0c" xsi:nil="true"/>
    <Date xmlns="d456c344-8218-4558-a62e-4a7525648d0c" xsi:nil="true"/>
    <Animalsubject xmlns="d456c344-8218-4558-a62e-4a7525648d0c" xsi:nil="true"/>
    <Animalspecies xmlns="d456c344-8218-4558-a62e-4a7525648d0c" xsi:nil="true"/>
    <SharedWithUsers xmlns="be7b84ac-e45a-492f-8686-7608f331b1ad">
      <UserInfo>
        <DisplayName>Beccy Angus</DisplayName>
        <AccountId>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50ADE2-E865-4735-84C4-421336366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56c344-8218-4558-a62e-4a7525648d0c"/>
    <ds:schemaRef ds:uri="be7b84ac-e45a-492f-8686-7608f331b1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B4503C-11AD-465B-A564-143ECDCAB5CC}">
  <ds:schemaRefs>
    <ds:schemaRef ds:uri="http://schemas.microsoft.com/office/2006/metadata/properties"/>
    <ds:schemaRef ds:uri="http://schemas.microsoft.com/office/infopath/2007/PartnerControls"/>
    <ds:schemaRef ds:uri="d456c344-8218-4558-a62e-4a7525648d0c"/>
    <ds:schemaRef ds:uri="be7b84ac-e45a-492f-8686-7608f331b1ad"/>
  </ds:schemaRefs>
</ds:datastoreItem>
</file>

<file path=customXml/itemProps3.xml><?xml version="1.0" encoding="utf-8"?>
<ds:datastoreItem xmlns:ds="http://schemas.openxmlformats.org/officeDocument/2006/customXml" ds:itemID="{68145B67-91A1-479D-AF0B-E6E17F3361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956</Words>
  <Application>Microsoft Office PowerPoint</Application>
  <PresentationFormat>Widescreen</PresentationFormat>
  <Paragraphs>262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DK New Beginnings</vt:lpstr>
      <vt:lpstr>New Beginnings</vt:lpstr>
      <vt:lpstr>Segoe UI Web (West European)</vt:lpstr>
      <vt:lpstr>D&amp;L slides</vt:lpstr>
      <vt:lpstr>PowerPoint Presentation</vt:lpstr>
      <vt:lpstr>Science Summer School &amp; ZEBRA Programmes</vt:lpstr>
      <vt:lpstr>2020-2021: The Move Online</vt:lpstr>
      <vt:lpstr>PowerPoint Presentation</vt:lpstr>
      <vt:lpstr>To Earn a ZEBRA Award Online…</vt:lpstr>
      <vt:lpstr>Feedback and Impact</vt:lpstr>
      <vt:lpstr>RZSS’s Three Animals Test</vt:lpstr>
      <vt:lpstr>Online to Onsite Comparison</vt:lpstr>
      <vt:lpstr>Calculate Your Own Nature Connectedness Index (NCI)</vt:lpstr>
      <vt:lpstr>Calculate Your Own Nature Connectedness Index (NCI)</vt:lpstr>
      <vt:lpstr>Calculate Your Own Inclusion of Nature In Self (INS)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 Seymour</dc:creator>
  <cp:lastModifiedBy>Blair Cockburn</cp:lastModifiedBy>
  <cp:revision>72</cp:revision>
  <dcterms:created xsi:type="dcterms:W3CDTF">2020-03-23T11:21:36Z</dcterms:created>
  <dcterms:modified xsi:type="dcterms:W3CDTF">2021-10-06T13:12:18Z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0x010100EB2F819A59DD4D47A204452D277EF242</vt:lpwstr>
  </property>
</Properties>
</file>